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300" r:id="rId2"/>
    <p:sldId id="287" r:id="rId3"/>
    <p:sldId id="307" r:id="rId4"/>
    <p:sldId id="305" r:id="rId5"/>
    <p:sldId id="308" r:id="rId6"/>
    <p:sldId id="274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A00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70" autoAdjust="0"/>
    <p:restoredTop sz="94847"/>
  </p:normalViewPr>
  <p:slideViewPr>
    <p:cSldViewPr snapToGrid="0" snapToObjects="1">
      <p:cViewPr varScale="1">
        <p:scale>
          <a:sx n="97" d="100"/>
          <a:sy n="97" d="100"/>
        </p:scale>
        <p:origin x="1992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jpeg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FF11B3-51B9-46C0-92A2-F4959775B6D7}" type="datetimeFigureOut">
              <a:rPr lang="en-AU" smtClean="0"/>
              <a:t>6/02/2024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B3C5D5-BF96-476E-8DE6-A4BA9A1CCE3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065037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1"/>
          <p:cNvSpPr/>
          <p:nvPr userDrawn="1"/>
        </p:nvSpPr>
        <p:spPr>
          <a:xfrm>
            <a:off x="6859966" y="1249405"/>
            <a:ext cx="2284034" cy="4384710"/>
          </a:xfrm>
          <a:custGeom>
            <a:avLst/>
            <a:gdLst/>
            <a:ahLst/>
            <a:cxnLst/>
            <a:rect l="l" t="t" r="r" b="b"/>
            <a:pathLst>
              <a:path w="1863259" h="3576943">
                <a:moveTo>
                  <a:pt x="1396645" y="0"/>
                </a:moveTo>
                <a:lnTo>
                  <a:pt x="1863259" y="0"/>
                </a:lnTo>
                <a:lnTo>
                  <a:pt x="1863259" y="3576943"/>
                </a:lnTo>
                <a:lnTo>
                  <a:pt x="1396645" y="3576943"/>
                </a:lnTo>
                <a:lnTo>
                  <a:pt x="1396645" y="3175032"/>
                </a:lnTo>
                <a:lnTo>
                  <a:pt x="625231" y="3175032"/>
                </a:lnTo>
                <a:lnTo>
                  <a:pt x="625231" y="2358325"/>
                </a:lnTo>
                <a:lnTo>
                  <a:pt x="0" y="2358325"/>
                </a:lnTo>
                <a:lnTo>
                  <a:pt x="0" y="1209463"/>
                </a:lnTo>
                <a:lnTo>
                  <a:pt x="625231" y="1209463"/>
                </a:lnTo>
                <a:lnTo>
                  <a:pt x="625231" y="388848"/>
                </a:lnTo>
                <a:lnTo>
                  <a:pt x="1396645" y="38884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12"/>
          <p:cNvSpPr/>
          <p:nvPr userDrawn="1"/>
        </p:nvSpPr>
        <p:spPr>
          <a:xfrm>
            <a:off x="0" y="1237089"/>
            <a:ext cx="2182776" cy="4397512"/>
          </a:xfrm>
          <a:custGeom>
            <a:avLst/>
            <a:gdLst/>
            <a:ahLst/>
            <a:cxnLst/>
            <a:rect l="l" t="t" r="r" b="b"/>
            <a:pathLst>
              <a:path w="1780657" h="3587388">
                <a:moveTo>
                  <a:pt x="0" y="0"/>
                </a:moveTo>
                <a:lnTo>
                  <a:pt x="169736" y="8571"/>
                </a:lnTo>
                <a:cubicBezTo>
                  <a:pt x="1074567" y="100462"/>
                  <a:pt x="1780657" y="864619"/>
                  <a:pt x="1780657" y="1793694"/>
                </a:cubicBezTo>
                <a:cubicBezTo>
                  <a:pt x="1780657" y="2722769"/>
                  <a:pt x="1074567" y="3486927"/>
                  <a:pt x="169736" y="3578817"/>
                </a:cubicBezTo>
                <a:lnTo>
                  <a:pt x="0" y="3587388"/>
                </a:lnTo>
                <a:close/>
              </a:path>
            </a:pathLst>
          </a:custGeom>
          <a:solidFill>
            <a:srgbClr val="E6002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84E91-7045-8940-9876-EF7F184A4EB5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400433"/>
            <a:ext cx="6400800" cy="2193308"/>
          </a:xfrm>
        </p:spPr>
        <p:txBody>
          <a:bodyPr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9374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AU" dirty="0"/>
              <a:t>Click to edit Master subtitle style</a:t>
            </a:r>
            <a:endParaRPr lang="en-US" dirty="0"/>
          </a:p>
        </p:txBody>
      </p:sp>
      <p:pic>
        <p:nvPicPr>
          <p:cNvPr id="31" name="Picture 30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91018" y="6004672"/>
            <a:ext cx="1405942" cy="62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6436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RMIT_DUO_RGB_flat_LR.jpg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5400000" cy="6089181"/>
          </a:xfrm>
          <a:prstGeom prst="rect">
            <a:avLst/>
          </a:prstGeom>
        </p:spPr>
      </p:pic>
      <p:sp>
        <p:nvSpPr>
          <p:cNvPr id="26" name="Rectangle 25"/>
          <p:cNvSpPr/>
          <p:nvPr userDrawn="1"/>
        </p:nvSpPr>
        <p:spPr>
          <a:xfrm>
            <a:off x="0" y="0"/>
            <a:ext cx="9144000" cy="6858000"/>
          </a:xfrm>
          <a:custGeom>
            <a:avLst/>
            <a:gdLst/>
            <a:ahLst/>
            <a:cxnLst/>
            <a:rect l="l" t="t" r="r" b="b"/>
            <a:pathLst>
              <a:path w="9144000" h="6858000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0" y="6858000"/>
                </a:lnTo>
                <a:lnTo>
                  <a:pt x="0" y="5634601"/>
                </a:lnTo>
                <a:lnTo>
                  <a:pt x="208067" y="5624095"/>
                </a:lnTo>
                <a:cubicBezTo>
                  <a:pt x="1317232" y="5511453"/>
                  <a:pt x="2182776" y="4574729"/>
                  <a:pt x="2182776" y="3435845"/>
                </a:cubicBezTo>
                <a:cubicBezTo>
                  <a:pt x="2182776" y="2296961"/>
                  <a:pt x="1317232" y="1360238"/>
                  <a:pt x="208067" y="1247596"/>
                </a:cubicBezTo>
                <a:lnTo>
                  <a:pt x="0" y="123708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1"/>
          <p:cNvSpPr/>
          <p:nvPr userDrawn="1"/>
        </p:nvSpPr>
        <p:spPr>
          <a:xfrm>
            <a:off x="6859966" y="1249405"/>
            <a:ext cx="2284034" cy="4384710"/>
          </a:xfrm>
          <a:custGeom>
            <a:avLst/>
            <a:gdLst/>
            <a:ahLst/>
            <a:cxnLst/>
            <a:rect l="l" t="t" r="r" b="b"/>
            <a:pathLst>
              <a:path w="1863259" h="3576943">
                <a:moveTo>
                  <a:pt x="1396645" y="0"/>
                </a:moveTo>
                <a:lnTo>
                  <a:pt x="1863259" y="0"/>
                </a:lnTo>
                <a:lnTo>
                  <a:pt x="1863259" y="3576943"/>
                </a:lnTo>
                <a:lnTo>
                  <a:pt x="1396645" y="3576943"/>
                </a:lnTo>
                <a:lnTo>
                  <a:pt x="1396645" y="3175032"/>
                </a:lnTo>
                <a:lnTo>
                  <a:pt x="625231" y="3175032"/>
                </a:lnTo>
                <a:lnTo>
                  <a:pt x="625231" y="2358325"/>
                </a:lnTo>
                <a:lnTo>
                  <a:pt x="0" y="2358325"/>
                </a:lnTo>
                <a:lnTo>
                  <a:pt x="0" y="1209463"/>
                </a:lnTo>
                <a:lnTo>
                  <a:pt x="625231" y="1209463"/>
                </a:lnTo>
                <a:lnTo>
                  <a:pt x="625231" y="388848"/>
                </a:lnTo>
                <a:lnTo>
                  <a:pt x="1396645" y="38884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84E91-7045-8940-9876-EF7F184A4EB5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400433"/>
            <a:ext cx="6400800" cy="2193308"/>
          </a:xfrm>
        </p:spPr>
        <p:txBody>
          <a:bodyPr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9374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AU" dirty="0"/>
              <a:t>Click to edit Master subtitle style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91018" y="6004672"/>
            <a:ext cx="1405942" cy="62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276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7179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394200"/>
          </a:xfrm>
        </p:spPr>
        <p:txBody>
          <a:bodyPr/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84E91-7045-8940-9876-EF7F184A4EB5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DEE52-25AF-7B49-B9FC-7562266B6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174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1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11"/>
          <p:cNvSpPr/>
          <p:nvPr userDrawn="1"/>
        </p:nvSpPr>
        <p:spPr>
          <a:xfrm rot="10800000">
            <a:off x="5943600" y="1"/>
            <a:ext cx="3200399" cy="3200399"/>
          </a:xfrm>
          <a:custGeom>
            <a:avLst/>
            <a:gdLst/>
            <a:ahLst/>
            <a:cxnLst/>
            <a:rect l="l" t="t" r="r" b="b"/>
            <a:pathLst>
              <a:path w="2160000" h="2160000">
                <a:moveTo>
                  <a:pt x="0" y="0"/>
                </a:moveTo>
                <a:lnTo>
                  <a:pt x="720000" y="0"/>
                </a:lnTo>
                <a:lnTo>
                  <a:pt x="720000" y="720000"/>
                </a:lnTo>
                <a:lnTo>
                  <a:pt x="1440000" y="720000"/>
                </a:lnTo>
                <a:lnTo>
                  <a:pt x="1440000" y="1440000"/>
                </a:lnTo>
                <a:lnTo>
                  <a:pt x="2160000" y="1440000"/>
                </a:lnTo>
                <a:lnTo>
                  <a:pt x="2160000" y="2160000"/>
                </a:lnTo>
                <a:lnTo>
                  <a:pt x="0" y="2160000"/>
                </a:lnTo>
                <a:lnTo>
                  <a:pt x="0" y="1440000"/>
                </a:lnTo>
                <a:lnTo>
                  <a:pt x="0" y="720000"/>
                </a:lnTo>
                <a:close/>
              </a:path>
            </a:pathLst>
          </a:custGeom>
          <a:solidFill>
            <a:srgbClr val="AA00A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ffectLst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005524" y="2651760"/>
            <a:ext cx="6359207" cy="3058160"/>
          </a:xfrm>
        </p:spPr>
        <p:txBody>
          <a:bodyPr anchor="t" anchorCtr="0"/>
          <a:lstStyle>
            <a:lvl1pPr algn="l">
              <a:defRPr sz="4000" b="1" cap="none"/>
            </a:lvl1pPr>
          </a:lstStyle>
          <a:p>
            <a:r>
              <a:rPr lang="en-AU" dirty="0"/>
              <a:t>—</a:t>
            </a:r>
            <a:br>
              <a:rPr lang="en-AU" dirty="0"/>
            </a:br>
            <a:r>
              <a:rPr lang="en-AU" dirty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84E91-7045-8940-9876-EF7F184A4EB5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DEE52-25AF-7B49-B9FC-7562266B64D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L-Shape 8"/>
          <p:cNvSpPr/>
          <p:nvPr userDrawn="1"/>
        </p:nvSpPr>
        <p:spPr>
          <a:xfrm>
            <a:off x="0" y="6065520"/>
            <a:ext cx="792480" cy="792480"/>
          </a:xfrm>
          <a:prstGeom prst="corner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91018" y="6004672"/>
            <a:ext cx="1405942" cy="62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000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1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89136" y="2651760"/>
            <a:ext cx="6359207" cy="3058160"/>
          </a:xfrm>
        </p:spPr>
        <p:txBody>
          <a:bodyPr anchor="t" anchorCtr="0"/>
          <a:lstStyle>
            <a:lvl1pPr algn="l">
              <a:defRPr sz="4000" b="1" cap="none"/>
            </a:lvl1pPr>
          </a:lstStyle>
          <a:p>
            <a:r>
              <a:rPr lang="en-AU" dirty="0"/>
              <a:t>—</a:t>
            </a:r>
            <a:br>
              <a:rPr lang="en-AU" dirty="0"/>
            </a:br>
            <a:r>
              <a:rPr lang="en-AU" dirty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84E91-7045-8940-9876-EF7F184A4EB5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DEE52-25AF-7B49-B9FC-7562266B64D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L-Shape 8"/>
          <p:cNvSpPr/>
          <p:nvPr userDrawn="1"/>
        </p:nvSpPr>
        <p:spPr>
          <a:xfrm>
            <a:off x="0" y="6065520"/>
            <a:ext cx="792480" cy="792480"/>
          </a:xfrm>
          <a:prstGeom prst="corner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91018" y="6004672"/>
            <a:ext cx="1405942" cy="629768"/>
          </a:xfrm>
          <a:prstGeom prst="rect">
            <a:avLst/>
          </a:prstGeom>
        </p:spPr>
      </p:pic>
      <p:sp>
        <p:nvSpPr>
          <p:cNvPr id="15" name="Rectangle 13"/>
          <p:cNvSpPr/>
          <p:nvPr userDrawn="1"/>
        </p:nvSpPr>
        <p:spPr>
          <a:xfrm rot="5400000">
            <a:off x="5943601" y="3"/>
            <a:ext cx="3200396" cy="3200398"/>
          </a:xfrm>
          <a:custGeom>
            <a:avLst/>
            <a:gdLst/>
            <a:ahLst/>
            <a:cxnLst/>
            <a:rect l="l" t="t" r="r" b="b"/>
            <a:pathLst>
              <a:path w="2468880" h="2468881">
                <a:moveTo>
                  <a:pt x="0" y="0"/>
                </a:moveTo>
                <a:lnTo>
                  <a:pt x="2468880" y="0"/>
                </a:lnTo>
                <a:lnTo>
                  <a:pt x="2468880" y="1"/>
                </a:lnTo>
                <a:cubicBezTo>
                  <a:pt x="2468880" y="1363526"/>
                  <a:pt x="1363525" y="2468881"/>
                  <a:pt x="0" y="246888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6406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84E91-7045-8940-9876-EF7F184A4EB5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DEE52-25AF-7B49-B9FC-7562266B6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0532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84E91-7045-8940-9876-EF7F184A4EB5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DEE52-25AF-7B49-B9FC-7562266B6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2914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84E91-7045-8940-9876-EF7F184A4EB5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DEE52-25AF-7B49-B9FC-7562266B6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1465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11464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717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AU" dirty="0"/>
              <a:t>Click to edit Master text styles</a:t>
            </a:r>
          </a:p>
          <a:p>
            <a:pPr lvl="1"/>
            <a:r>
              <a:rPr lang="en-AU" dirty="0"/>
              <a:t>Second level</a:t>
            </a:r>
          </a:p>
          <a:p>
            <a:pPr lvl="2"/>
            <a:r>
              <a:rPr lang="en-AU" dirty="0"/>
              <a:t>Third level</a:t>
            </a:r>
          </a:p>
          <a:p>
            <a:pPr lvl="3"/>
            <a:r>
              <a:rPr lang="en-AU" dirty="0"/>
              <a:t>Fourth level</a:t>
            </a:r>
          </a:p>
          <a:p>
            <a:pPr lvl="4"/>
            <a:r>
              <a:rPr lang="en-AU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472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A84E91-7045-8940-9876-EF7F184A4EB5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L-Shape 8"/>
          <p:cNvSpPr/>
          <p:nvPr userDrawn="1"/>
        </p:nvSpPr>
        <p:spPr>
          <a:xfrm>
            <a:off x="0" y="6065520"/>
            <a:ext cx="792480" cy="792480"/>
          </a:xfrm>
          <a:prstGeom prst="corner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 rot="10800000">
            <a:off x="7997567" y="-1"/>
            <a:ext cx="1146433" cy="1146433"/>
          </a:xfrm>
          <a:custGeom>
            <a:avLst/>
            <a:gdLst/>
            <a:ahLst/>
            <a:cxnLst/>
            <a:rect l="l" t="t" r="r" b="b"/>
            <a:pathLst>
              <a:path w="2160000" h="2160000">
                <a:moveTo>
                  <a:pt x="0" y="0"/>
                </a:moveTo>
                <a:lnTo>
                  <a:pt x="720000" y="0"/>
                </a:lnTo>
                <a:lnTo>
                  <a:pt x="720000" y="720000"/>
                </a:lnTo>
                <a:lnTo>
                  <a:pt x="1440000" y="720000"/>
                </a:lnTo>
                <a:lnTo>
                  <a:pt x="1440000" y="1440000"/>
                </a:lnTo>
                <a:lnTo>
                  <a:pt x="2160000" y="1440000"/>
                </a:lnTo>
                <a:lnTo>
                  <a:pt x="2160000" y="2160000"/>
                </a:lnTo>
                <a:lnTo>
                  <a:pt x="0" y="2160000"/>
                </a:lnTo>
                <a:lnTo>
                  <a:pt x="0" y="1440000"/>
                </a:lnTo>
                <a:lnTo>
                  <a:pt x="0" y="720000"/>
                </a:lnTo>
                <a:close/>
              </a:path>
            </a:pathLst>
          </a:custGeom>
          <a:solidFill>
            <a:srgbClr val="AA00A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ffectLst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120" y="6356350"/>
            <a:ext cx="7213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9E4DEE52-25AF-7B49-B9FC-7562266B64D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91018" y="6096112"/>
            <a:ext cx="1405942" cy="62976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29B9546-1D5B-D878-8633-BE2DCB15B12C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3712337" y="190500"/>
            <a:ext cx="1754188" cy="18288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GB" sz="1200">
                <a:solidFill>
                  <a:srgbClr val="EEDC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RMIT Classification: Trusted</a:t>
            </a:r>
          </a:p>
        </p:txBody>
      </p:sp>
    </p:spTree>
    <p:extLst>
      <p:ext uri="{BB962C8B-B14F-4D97-AF65-F5344CB8AC3E}">
        <p14:creationId xmlns:p14="http://schemas.microsoft.com/office/powerpoint/2010/main" val="5328410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61" r:id="rId4"/>
    <p:sldLayoutId id="2147483651" r:id="rId5"/>
    <p:sldLayoutId id="2147483652" r:id="rId6"/>
    <p:sldLayoutId id="2147483653" r:id="rId7"/>
    <p:sldLayoutId id="2147483654" r:id="rId8"/>
  </p:sldLayoutIdLst>
  <p:txStyles>
    <p:titleStyle>
      <a:lvl1pPr algn="l" defTabSz="457200" rtl="0" eaLnBrk="1" latinLnBrk="0" hangingPunct="1">
        <a:spcBef>
          <a:spcPct val="0"/>
        </a:spcBef>
        <a:buNone/>
        <a:defRPr sz="3200" b="1" i="0" kern="1200">
          <a:solidFill>
            <a:srgbClr val="FFFFFF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800" b="0" i="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b="0" i="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b="0" i="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b="0" i="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800" b="0" i="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8176" y="1833154"/>
            <a:ext cx="6359207" cy="3058160"/>
          </a:xfrm>
        </p:spPr>
        <p:txBody>
          <a:bodyPr/>
          <a:lstStyle/>
          <a:p>
            <a:r>
              <a:rPr lang="en-US" dirty="0">
                <a:solidFill>
                  <a:schemeClr val="accent4"/>
                </a:solidFill>
              </a:rPr>
              <a:t>—</a:t>
            </a:r>
            <a:br>
              <a:rPr lang="en-US" dirty="0"/>
            </a:br>
            <a:r>
              <a:rPr lang="en-US" sz="4400" dirty="0"/>
              <a:t>Practice 6 Notes </a:t>
            </a:r>
            <a:endParaRPr lang="en-US" dirty="0"/>
          </a:p>
        </p:txBody>
      </p:sp>
      <p:sp>
        <p:nvSpPr>
          <p:cNvPr id="3" name="Subtitle 2"/>
          <p:cNvSpPr txBox="1">
            <a:spLocks/>
          </p:cNvSpPr>
          <p:nvPr/>
        </p:nvSpPr>
        <p:spPr>
          <a:xfrm>
            <a:off x="1022185" y="5252391"/>
            <a:ext cx="5578912" cy="115674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3200" b="0" i="0" kern="1200">
                <a:solidFill>
                  <a:schemeClr val="bg1"/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b="0" i="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b="0" i="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Machine Learning @ RMIT</a:t>
            </a:r>
            <a:endParaRPr lang="en-US" sz="18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1022185" y="5068278"/>
            <a:ext cx="1798595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5844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42D0B-3B3D-4FD4-AADD-F34D1F47F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38ECD-259E-4F3B-B2C4-D77797C4CE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dirty="0">
                <a:latin typeface="+mn-lt"/>
              </a:rPr>
              <a:t>Week 5: SK modelling for binary classification</a:t>
            </a:r>
          </a:p>
          <a:p>
            <a:pPr lvl="1"/>
            <a:r>
              <a:rPr lang="en-AU" dirty="0">
                <a:latin typeface="+mn-lt"/>
              </a:rPr>
              <a:t>Target is binary</a:t>
            </a:r>
          </a:p>
          <a:p>
            <a:pPr lvl="2"/>
            <a:r>
              <a:rPr lang="en-AU" dirty="0">
                <a:latin typeface="+mn-lt"/>
              </a:rPr>
              <a:t>T = 1 if earning 50k and over</a:t>
            </a:r>
          </a:p>
          <a:p>
            <a:pPr lvl="2"/>
            <a:r>
              <a:rPr lang="en-AU" dirty="0">
                <a:latin typeface="+mn-lt"/>
              </a:rPr>
              <a:t>T = 0 otherwise</a:t>
            </a:r>
          </a:p>
          <a:p>
            <a:pPr lvl="1"/>
            <a:r>
              <a:rPr lang="en-AU" dirty="0">
                <a:latin typeface="+mn-lt"/>
              </a:rPr>
              <a:t>Predicted value is {0, 1}</a:t>
            </a:r>
          </a:p>
          <a:p>
            <a:pPr lvl="1"/>
            <a:r>
              <a:rPr lang="en-AU" dirty="0">
                <a:latin typeface="+mn-lt"/>
              </a:rPr>
              <a:t>Predicted probability is between 0 and 1</a:t>
            </a:r>
          </a:p>
        </p:txBody>
      </p:sp>
    </p:spTree>
    <p:extLst>
      <p:ext uri="{BB962C8B-B14F-4D97-AF65-F5344CB8AC3E}">
        <p14:creationId xmlns:p14="http://schemas.microsoft.com/office/powerpoint/2010/main" val="41143426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42D0B-3B3D-4FD4-AADD-F34D1F47F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38ECD-259E-4F3B-B2C4-D77797C4CE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dirty="0">
                <a:latin typeface="+mn-lt"/>
              </a:rPr>
              <a:t>Week 6: SK modelling for regression</a:t>
            </a:r>
          </a:p>
          <a:p>
            <a:pPr lvl="1"/>
            <a:r>
              <a:rPr lang="en-AU" dirty="0">
                <a:latin typeface="+mn-lt"/>
              </a:rPr>
              <a:t>Target is continuous</a:t>
            </a:r>
          </a:p>
          <a:p>
            <a:pPr lvl="1"/>
            <a:r>
              <a:rPr lang="en-AU" dirty="0">
                <a:latin typeface="+mn-lt"/>
              </a:rPr>
              <a:t>Predicted value is continuous</a:t>
            </a:r>
          </a:p>
          <a:p>
            <a:pPr lvl="1"/>
            <a:r>
              <a:rPr lang="en-AU" dirty="0">
                <a:latin typeface="+mn-lt"/>
              </a:rPr>
              <a:t>No probabilistic predictions</a:t>
            </a:r>
          </a:p>
        </p:txBody>
      </p:sp>
    </p:spTree>
    <p:extLst>
      <p:ext uri="{BB962C8B-B14F-4D97-AF65-F5344CB8AC3E}">
        <p14:creationId xmlns:p14="http://schemas.microsoft.com/office/powerpoint/2010/main" val="2410424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42D0B-3B3D-4FD4-AADD-F34D1F47F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Regressors in </a:t>
            </a:r>
            <a:r>
              <a:rPr lang="en-AU" dirty="0" err="1"/>
              <a:t>Scikit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38ECD-259E-4F3B-B2C4-D77797C4CE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dirty="0">
                <a:latin typeface="+mn-lt"/>
              </a:rPr>
              <a:t>ML&lt;Classifier&gt; and ML&lt;Regressor&gt;</a:t>
            </a:r>
          </a:p>
          <a:p>
            <a:r>
              <a:rPr lang="en-AU" dirty="0">
                <a:latin typeface="+mn-lt"/>
              </a:rPr>
              <a:t>Examples</a:t>
            </a:r>
          </a:p>
          <a:p>
            <a:pPr lvl="1"/>
            <a:r>
              <a:rPr lang="en-AU" dirty="0" err="1">
                <a:latin typeface="+mn-lt"/>
              </a:rPr>
              <a:t>RandomForestClassifier</a:t>
            </a:r>
            <a:endParaRPr lang="en-AU" dirty="0">
              <a:latin typeface="+mn-lt"/>
            </a:endParaRPr>
          </a:p>
          <a:p>
            <a:pPr lvl="1"/>
            <a:r>
              <a:rPr lang="en-AU" dirty="0" err="1">
                <a:latin typeface="+mn-lt"/>
              </a:rPr>
              <a:t>RandomForest</a:t>
            </a:r>
            <a:r>
              <a:rPr lang="en-AU" dirty="0" err="1">
                <a:solidFill>
                  <a:srgbClr val="FF0000"/>
                </a:solidFill>
                <a:latin typeface="+mn-lt"/>
              </a:rPr>
              <a:t>Regressor</a:t>
            </a:r>
            <a:endParaRPr lang="en-AU" dirty="0">
              <a:solidFill>
                <a:srgbClr val="FF0000"/>
              </a:solidFill>
              <a:latin typeface="+mn-lt"/>
            </a:endParaRPr>
          </a:p>
          <a:p>
            <a:endParaRPr lang="en-AU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239639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030A9-EAAD-7341-8E55-460B740A6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Optional exercises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9493EF-5531-0744-9747-D17840B0FD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Optional exercise 8</a:t>
            </a:r>
          </a:p>
          <a:p>
            <a:pPr lvl="1"/>
            <a:r>
              <a:rPr lang="en-US" dirty="0"/>
              <a:t>Require some knowledge about linear regression</a:t>
            </a:r>
          </a:p>
          <a:p>
            <a:pPr lvl="1"/>
            <a:r>
              <a:rPr lang="en-US" dirty="0"/>
              <a:t>Not covered in practical</a:t>
            </a:r>
          </a:p>
          <a:p>
            <a:pPr lvl="1"/>
            <a:r>
              <a:rPr lang="en-US" dirty="0"/>
              <a:t>Available in the official solutions</a:t>
            </a:r>
          </a:p>
          <a:p>
            <a:r>
              <a:rPr lang="en-US" dirty="0"/>
              <a:t>Optional exercise: model diagnostics</a:t>
            </a:r>
          </a:p>
          <a:p>
            <a:pPr lvl="1"/>
            <a:r>
              <a:rPr lang="en-US" dirty="0"/>
              <a:t> Covered if </a:t>
            </a:r>
            <a:r>
              <a:rPr lang="en-US"/>
              <a:t>time permits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96852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8176" y="1650273"/>
            <a:ext cx="6359207" cy="358357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4"/>
                </a:solidFill>
                <a:latin typeface="+mn-lt"/>
              </a:rPr>
              <a:t>—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Let’s switch to </a:t>
            </a:r>
            <a:br>
              <a:rPr lang="en-US" dirty="0">
                <a:latin typeface="+mn-lt"/>
              </a:rPr>
            </a:br>
            <a:endParaRPr lang="en-US" dirty="0">
              <a:latin typeface="+mn-lt"/>
            </a:endParaRPr>
          </a:p>
        </p:txBody>
      </p:sp>
      <p:sp>
        <p:nvSpPr>
          <p:cNvPr id="3" name="Subtitle 2"/>
          <p:cNvSpPr txBox="1">
            <a:spLocks/>
          </p:cNvSpPr>
          <p:nvPr/>
        </p:nvSpPr>
        <p:spPr>
          <a:xfrm>
            <a:off x="928176" y="5137948"/>
            <a:ext cx="5578912" cy="115674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3200" b="0" i="0" kern="1200">
                <a:solidFill>
                  <a:schemeClr val="bg1"/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b="0" i="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b="0" i="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1022185" y="5913009"/>
            <a:ext cx="1798595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BBA147E0-0581-F345-8FA1-BD8DED7DAE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3979" y="1794721"/>
            <a:ext cx="1422164" cy="1647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3241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RMIT 1">
      <a:dk1>
        <a:srgbClr val="000054"/>
      </a:dk1>
      <a:lt1>
        <a:sysClr val="window" lastClr="FFFFFF"/>
      </a:lt1>
      <a:dk2>
        <a:srgbClr val="E60028"/>
      </a:dk2>
      <a:lt2>
        <a:srgbClr val="EEECE1"/>
      </a:lt2>
      <a:accent1>
        <a:srgbClr val="FC9147"/>
      </a:accent1>
      <a:accent2>
        <a:srgbClr val="FAC800"/>
      </a:accent2>
      <a:accent3>
        <a:srgbClr val="00DCB4"/>
      </a:accent3>
      <a:accent4>
        <a:srgbClr val="7AE1AA"/>
      </a:accent4>
      <a:accent5>
        <a:srgbClr val="0078FF"/>
      </a:accent5>
      <a:accent6>
        <a:srgbClr val="00AAFF"/>
      </a:accent6>
      <a:hlink>
        <a:srgbClr val="AA00AA"/>
      </a:hlink>
      <a:folHlink>
        <a:srgbClr val="C864C8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830</TotalTime>
  <Words>117</Words>
  <Application>Microsoft Office PowerPoint</Application>
  <PresentationFormat>On-screen Show (4:3)</PresentationFormat>
  <Paragraphs>27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— Practice 6 Notes </vt:lpstr>
      <vt:lpstr>Preview</vt:lpstr>
      <vt:lpstr>Preview</vt:lpstr>
      <vt:lpstr>Regressors in Scikit</vt:lpstr>
      <vt:lpstr>Optional exercises</vt:lpstr>
      <vt:lpstr>— Let’s switch to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Adrian Monk</dc:creator>
  <cp:lastModifiedBy>Yongkai Wong</cp:lastModifiedBy>
  <cp:revision>352</cp:revision>
  <dcterms:created xsi:type="dcterms:W3CDTF">2016-11-30T22:43:19Z</dcterms:created>
  <dcterms:modified xsi:type="dcterms:W3CDTF">2024-02-06T08:40:09Z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8c3d088b-6243-4963-a2e2-8b321ab7f8fc_Enabled">
    <vt:lpwstr>true</vt:lpwstr>
  </property>
  <property fmtid="{D5CDD505-2E9C-101B-9397-08002B2CF9AE}" pid="3" name="MSIP_Label_8c3d088b-6243-4963-a2e2-8b321ab7f8fc_SetDate">
    <vt:lpwstr>2024-02-06T08:39:56Z</vt:lpwstr>
  </property>
  <property fmtid="{D5CDD505-2E9C-101B-9397-08002B2CF9AE}" pid="4" name="MSIP_Label_8c3d088b-6243-4963-a2e2-8b321ab7f8fc_Method">
    <vt:lpwstr>Standard</vt:lpwstr>
  </property>
  <property fmtid="{D5CDD505-2E9C-101B-9397-08002B2CF9AE}" pid="5" name="MSIP_Label_8c3d088b-6243-4963-a2e2-8b321ab7f8fc_Name">
    <vt:lpwstr>Trusted</vt:lpwstr>
  </property>
  <property fmtid="{D5CDD505-2E9C-101B-9397-08002B2CF9AE}" pid="6" name="MSIP_Label_8c3d088b-6243-4963-a2e2-8b321ab7f8fc_SiteId">
    <vt:lpwstr>d1323671-cdbe-4417-b4d4-bdb24b51316b</vt:lpwstr>
  </property>
  <property fmtid="{D5CDD505-2E9C-101B-9397-08002B2CF9AE}" pid="7" name="MSIP_Label_8c3d088b-6243-4963-a2e2-8b321ab7f8fc_ActionId">
    <vt:lpwstr>907c4647-09b0-4304-9715-c7dd9fce1b66</vt:lpwstr>
  </property>
  <property fmtid="{D5CDD505-2E9C-101B-9397-08002B2CF9AE}" pid="8" name="MSIP_Label_8c3d088b-6243-4963-a2e2-8b321ab7f8fc_ContentBits">
    <vt:lpwstr>1</vt:lpwstr>
  </property>
  <property fmtid="{D5CDD505-2E9C-101B-9397-08002B2CF9AE}" pid="9" name="ClassificationContentMarkingHeaderLocations">
    <vt:lpwstr>Office Theme:10</vt:lpwstr>
  </property>
  <property fmtid="{D5CDD505-2E9C-101B-9397-08002B2CF9AE}" pid="10" name="ClassificationContentMarkingHeaderText">
    <vt:lpwstr>RMIT Classification: Trusted</vt:lpwstr>
  </property>
</Properties>
</file>

<file path=docProps/thumbnail.jpeg>
</file>